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4" r:id="rId4"/>
    <p:sldId id="258" r:id="rId5"/>
    <p:sldId id="259" r:id="rId6"/>
    <p:sldId id="260" r:id="rId7"/>
    <p:sldId id="261" r:id="rId8"/>
    <p:sldId id="262" r:id="rId9"/>
    <p:sldId id="263"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8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93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 Id="rId4" Type="http://schemas.openxmlformats.org/officeDocument/2006/relationships/image" Target="../media/image15.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png" /><Relationship Id="rId7" Type="http://schemas.openxmlformats.org/officeDocument/2006/relationships/image" Target="../media/image6.png" /><Relationship Id="rId2" Type="http://schemas.openxmlformats.org/officeDocument/2006/relationships/notesSlide" Target="../notesSlides/notesSlide3.xml" /><Relationship Id="rId1" Type="http://schemas.openxmlformats.org/officeDocument/2006/relationships/slideLayout" Target="../slideLayouts/slideLayout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14.png" /><Relationship Id="rId2" Type="http://schemas.openxmlformats.org/officeDocument/2006/relationships/notesSlide" Target="../notesSlides/notesSlide8.xml" /><Relationship Id="rId1" Type="http://schemas.openxmlformats.org/officeDocument/2006/relationships/slideLayout" Target="../slideLayouts/slideLayout1.xml" /><Relationship Id="rId6" Type="http://schemas.openxmlformats.org/officeDocument/2006/relationships/image" Target="../media/image13.png" /><Relationship Id="rId5" Type="http://schemas.openxmlformats.org/officeDocument/2006/relationships/image" Target="../media/image12.png" /><Relationship Id="rId4" Type="http://schemas.openxmlformats.org/officeDocument/2006/relationships/image" Target="../media/image11.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  </a:t>
            </a:r>
            <a:r>
              <a:rPr lang="en-IN" dirty="0">
                <a:solidFill>
                  <a:schemeClr val="bg2"/>
                </a:solidFill>
              </a:rPr>
              <a:t>DONE BY:</a:t>
            </a:r>
          </a:p>
          <a:p>
            <a:r>
              <a:rPr lang="en-IN" dirty="0">
                <a:solidFill>
                  <a:schemeClr val="bg2"/>
                </a:solidFill>
              </a:rPr>
              <a:t>  B.MAHESH REDDY (192210708)</a:t>
            </a:r>
          </a:p>
          <a:p>
            <a:r>
              <a:rPr lang="en-IN" dirty="0">
                <a:solidFill>
                  <a:schemeClr val="bg2"/>
                </a:solidFill>
              </a:rPr>
              <a:t>  O.NITHISH KUMAR RAJU(192210262)</a:t>
            </a:r>
          </a:p>
          <a:p>
            <a:r>
              <a:rPr lang="en-IN" dirty="0">
                <a:solidFill>
                  <a:schemeClr val="bg2"/>
                </a:solidFill>
              </a:rPr>
              <a:t>  K. </a:t>
            </a:r>
            <a:r>
              <a:rPr lang="en-IN">
                <a:solidFill>
                  <a:schemeClr val="bg2"/>
                </a:solidFill>
              </a:rPr>
              <a:t>MURALI KRISHNA(192211490)</a:t>
            </a:r>
            <a:endParaRPr lang="en-IN" dirty="0">
              <a:solidFill>
                <a:schemeClr val="bg2"/>
              </a:solidFill>
            </a:endParaRPr>
          </a:p>
          <a:p>
            <a:endParaRPr lang="en-IN" dirty="0">
              <a:solidFill>
                <a:schemeClr val="bg2"/>
              </a:solidFill>
            </a:endParaRPr>
          </a:p>
          <a:p>
            <a:r>
              <a:rPr lang="en-IN" dirty="0">
                <a:solidFill>
                  <a:schemeClr val="bg2"/>
                </a:solidFill>
              </a:rPr>
              <a:t>    SUPERVISED BY:</a:t>
            </a:r>
          </a:p>
          <a:p>
            <a:r>
              <a:rPr lang="en-IN" dirty="0">
                <a:solidFill>
                  <a:schemeClr val="bg2"/>
                </a:solidFill>
              </a:rPr>
              <a:t>    LATHA R</a:t>
            </a:r>
          </a:p>
          <a:p>
            <a:r>
              <a:rPr lang="en-IN" dirty="0"/>
              <a:t>   </a:t>
            </a: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96077"/>
            <a:ext cx="7477601" cy="3832860"/>
          </a:xfrm>
          <a:prstGeom prst="rect">
            <a:avLst/>
          </a:prstGeom>
          <a:noFill/>
          <a:ln/>
        </p:spPr>
        <p:txBody>
          <a:bodyPr wrap="square" rtlCol="0" anchor="t"/>
          <a:lstStyle/>
          <a:p>
            <a:pPr marL="0" indent="0">
              <a:lnSpc>
                <a:spcPts val="7545"/>
              </a:lnSpc>
              <a:buNone/>
            </a:pPr>
            <a:r>
              <a:rPr lang="en-US" sz="6036" b="1" kern="0" spc="-181" dirty="0">
                <a:solidFill>
                  <a:srgbClr val="A680FF"/>
                </a:solidFill>
                <a:latin typeface="p22-mackinac-pro" pitchFamily="34" charset="0"/>
                <a:ea typeface="p22-mackinac-pro" pitchFamily="34" charset="-122"/>
                <a:cs typeface="p22-mackinac-pro" pitchFamily="34" charset="-120"/>
              </a:rPr>
              <a:t>Introduction to Automatic Questions Tagging System</a:t>
            </a:r>
            <a:endParaRPr lang="en-US" sz="6036" dirty="0"/>
          </a:p>
        </p:txBody>
      </p:sp>
      <p:sp>
        <p:nvSpPr>
          <p:cNvPr id="6" name="Text 2"/>
          <p:cNvSpPr/>
          <p:nvPr/>
        </p:nvSpPr>
        <p:spPr>
          <a:xfrm>
            <a:off x="833199" y="5162193"/>
            <a:ext cx="7477601" cy="1421606"/>
          </a:xfrm>
          <a:prstGeom prst="rect">
            <a:avLst/>
          </a:prstGeom>
          <a:noFill/>
          <a:ln/>
        </p:spPr>
        <p:txBody>
          <a:bodyPr wrap="square" rtlCol="0" anchor="t"/>
          <a:lstStyle/>
          <a:p>
            <a:pPr marL="0" indent="0">
              <a:lnSpc>
                <a:spcPts val="2799"/>
              </a:lnSpc>
              <a:buNone/>
            </a:pPr>
            <a:endParaRPr lang="en-US" sz="1750" dirty="0"/>
          </a:p>
        </p:txBody>
      </p:sp>
      <p:sp>
        <p:nvSpPr>
          <p:cNvPr id="9" name="Text 4"/>
          <p:cNvSpPr/>
          <p:nvPr/>
        </p:nvSpPr>
        <p:spPr>
          <a:xfrm>
            <a:off x="1299686" y="6839188"/>
            <a:ext cx="2341007" cy="388858"/>
          </a:xfrm>
          <a:prstGeom prst="rect">
            <a:avLst/>
          </a:prstGeom>
          <a:noFill/>
          <a:ln/>
        </p:spPr>
        <p:txBody>
          <a:bodyPr wrap="none" rtlCol="0" anchor="t"/>
          <a:lstStyle/>
          <a:p>
            <a:pPr marL="0" indent="0" algn="l">
              <a:lnSpc>
                <a:spcPts val="3062"/>
              </a:lnSpc>
              <a:buNone/>
            </a:pPr>
            <a:endParaRPr lang="en-US" sz="2187" dirty="0"/>
          </a:p>
        </p:txBody>
      </p:sp>
      <p:sp>
        <p:nvSpPr>
          <p:cNvPr id="11" name="Rectangle 10">
            <a:extLst>
              <a:ext uri="{FF2B5EF4-FFF2-40B4-BE49-F238E27FC236}">
                <a16:creationId xmlns:a16="http://schemas.microsoft.com/office/drawing/2014/main" id="{B4819E18-B968-4F0D-B2D7-F8E2103B3F50}"/>
              </a:ext>
            </a:extLst>
          </p:cNvPr>
          <p:cNvSpPr/>
          <p:nvPr/>
        </p:nvSpPr>
        <p:spPr>
          <a:xfrm>
            <a:off x="1192696" y="4996070"/>
            <a:ext cx="4757530" cy="2981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80561"/>
            <a:ext cx="7477601" cy="958215"/>
          </a:xfrm>
          <a:prstGeom prst="rect">
            <a:avLst/>
          </a:prstGeom>
          <a:noFill/>
          <a:ln/>
        </p:spPr>
        <p:txBody>
          <a:bodyPr wrap="none" rtlCol="0" anchor="t"/>
          <a:lstStyle/>
          <a:p>
            <a:pPr marL="0" indent="0">
              <a:lnSpc>
                <a:spcPts val="7545"/>
              </a:lnSpc>
              <a:buNone/>
            </a:pPr>
            <a:r>
              <a:rPr lang="en-US" sz="9000" b="1" kern="0" spc="-181" dirty="0">
                <a:solidFill>
                  <a:srgbClr val="A680FF"/>
                </a:solidFill>
                <a:latin typeface="p22-mackinac-pro" pitchFamily="34" charset="0"/>
                <a:ea typeface="p22-mackinac-pro" pitchFamily="34" charset="-122"/>
                <a:cs typeface="p22-mackinac-pro" pitchFamily="34" charset="-120"/>
              </a:rPr>
              <a:t>Thank you</a:t>
            </a:r>
            <a:endParaRPr lang="en-US" sz="9000" dirty="0"/>
          </a:p>
        </p:txBody>
      </p:sp>
      <p:sp>
        <p:nvSpPr>
          <p:cNvPr id="6" name="Text 2"/>
          <p:cNvSpPr/>
          <p:nvPr/>
        </p:nvSpPr>
        <p:spPr>
          <a:xfrm>
            <a:off x="833199" y="3872032"/>
            <a:ext cx="7477601"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We appreciate your time and attention today. This presentation has explored the key features and benefits of our Automatic Question Tagging System, designed to enhance the efficiency and accuracy of your online Q&amp;A platform. We look forward to discussing how this solution can be tailored to your specific needs.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1117044"/>
            <a:ext cx="10554414" cy="1388745"/>
          </a:xfrm>
          <a:prstGeom prst="rect">
            <a:avLst/>
          </a:prstGeom>
          <a:noFill/>
          <a:ln/>
        </p:spPr>
        <p:txBody>
          <a:bodyPr wrap="squar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Importance of Effective Question Tagging</a:t>
            </a:r>
            <a:endParaRPr lang="en-US" sz="4374" dirty="0"/>
          </a:p>
        </p:txBody>
      </p:sp>
      <p:sp>
        <p:nvSpPr>
          <p:cNvPr id="5" name="Shape 2"/>
          <p:cNvSpPr/>
          <p:nvPr/>
        </p:nvSpPr>
        <p:spPr>
          <a:xfrm>
            <a:off x="2037993" y="3179326"/>
            <a:ext cx="388739" cy="388739"/>
          </a:xfrm>
          <a:prstGeom prst="roundRect">
            <a:avLst>
              <a:gd name="adj" fmla="val 25722"/>
            </a:avLst>
          </a:prstGeom>
          <a:noFill/>
          <a:ln w="7620">
            <a:solidFill>
              <a:srgbClr val="47337F"/>
            </a:solidFill>
            <a:prstDash val="solid"/>
          </a:ln>
        </p:spPr>
      </p:sp>
      <p:sp>
        <p:nvSpPr>
          <p:cNvPr id="6" name="Text 3"/>
          <p:cNvSpPr/>
          <p:nvPr/>
        </p:nvSpPr>
        <p:spPr>
          <a:xfrm>
            <a:off x="2648903" y="3200043"/>
            <a:ext cx="3368516"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Enhances User Experience</a:t>
            </a:r>
            <a:endParaRPr lang="en-US" sz="2187" dirty="0"/>
          </a:p>
        </p:txBody>
      </p:sp>
      <p:sp>
        <p:nvSpPr>
          <p:cNvPr id="7" name="Text 4"/>
          <p:cNvSpPr/>
          <p:nvPr/>
        </p:nvSpPr>
        <p:spPr>
          <a:xfrm>
            <a:off x="2648903" y="3680460"/>
            <a:ext cx="4555212"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Proper tagging helps surface the most relevant questions, improving user satisfaction and engagement.</a:t>
            </a:r>
            <a:endParaRPr lang="en-US" sz="1750" dirty="0"/>
          </a:p>
        </p:txBody>
      </p:sp>
      <p:sp>
        <p:nvSpPr>
          <p:cNvPr id="8" name="Shape 5"/>
          <p:cNvSpPr/>
          <p:nvPr/>
        </p:nvSpPr>
        <p:spPr>
          <a:xfrm>
            <a:off x="7426285" y="3179326"/>
            <a:ext cx="388739" cy="388739"/>
          </a:xfrm>
          <a:prstGeom prst="roundRect">
            <a:avLst>
              <a:gd name="adj" fmla="val 25722"/>
            </a:avLst>
          </a:prstGeom>
          <a:noFill/>
          <a:ln w="7620">
            <a:solidFill>
              <a:srgbClr val="47337F"/>
            </a:solidFill>
            <a:prstDash val="solid"/>
          </a:ln>
        </p:spPr>
      </p:sp>
      <p:sp>
        <p:nvSpPr>
          <p:cNvPr id="9" name="Text 6"/>
          <p:cNvSpPr/>
          <p:nvPr/>
        </p:nvSpPr>
        <p:spPr>
          <a:xfrm>
            <a:off x="8037195" y="3200043"/>
            <a:ext cx="3991213"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Improves Search and Discovery</a:t>
            </a:r>
            <a:endParaRPr lang="en-US" sz="2187" dirty="0"/>
          </a:p>
        </p:txBody>
      </p:sp>
      <p:sp>
        <p:nvSpPr>
          <p:cNvPr id="10" name="Text 7"/>
          <p:cNvSpPr/>
          <p:nvPr/>
        </p:nvSpPr>
        <p:spPr>
          <a:xfrm>
            <a:off x="8037195" y="3680460"/>
            <a:ext cx="4555212"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Tagged questions are easier to find, enabling users to quickly locate the information they need.</a:t>
            </a:r>
            <a:endParaRPr lang="en-US" sz="1750" dirty="0"/>
          </a:p>
        </p:txBody>
      </p:sp>
      <p:sp>
        <p:nvSpPr>
          <p:cNvPr id="11" name="Shape 8"/>
          <p:cNvSpPr/>
          <p:nvPr/>
        </p:nvSpPr>
        <p:spPr>
          <a:xfrm>
            <a:off x="2037993" y="5198031"/>
            <a:ext cx="388739" cy="388739"/>
          </a:xfrm>
          <a:prstGeom prst="roundRect">
            <a:avLst>
              <a:gd name="adj" fmla="val 25722"/>
            </a:avLst>
          </a:prstGeom>
          <a:noFill/>
          <a:ln w="7620">
            <a:solidFill>
              <a:srgbClr val="47337F"/>
            </a:solidFill>
            <a:prstDash val="solid"/>
          </a:ln>
        </p:spPr>
      </p:sp>
      <p:sp>
        <p:nvSpPr>
          <p:cNvPr id="12" name="Text 9"/>
          <p:cNvSpPr/>
          <p:nvPr/>
        </p:nvSpPr>
        <p:spPr>
          <a:xfrm>
            <a:off x="2648903" y="5218748"/>
            <a:ext cx="4555212" cy="694373"/>
          </a:xfrm>
          <a:prstGeom prst="rect">
            <a:avLst/>
          </a:prstGeom>
          <a:noFill/>
          <a:ln/>
        </p:spPr>
        <p:txBody>
          <a:bodyPr wrap="squar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Enables Efficient Knowledge Management</a:t>
            </a:r>
            <a:endParaRPr lang="en-US" sz="2187" dirty="0"/>
          </a:p>
        </p:txBody>
      </p:sp>
      <p:sp>
        <p:nvSpPr>
          <p:cNvPr id="13" name="Text 10"/>
          <p:cNvSpPr/>
          <p:nvPr/>
        </p:nvSpPr>
        <p:spPr>
          <a:xfrm>
            <a:off x="2648903" y="6046351"/>
            <a:ext cx="4555212"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Tagging streamlines the organization and retrieval of questions, optimizing knowledge sharing and storage.</a:t>
            </a:r>
            <a:endParaRPr lang="en-US" sz="1750" dirty="0"/>
          </a:p>
        </p:txBody>
      </p:sp>
      <p:sp>
        <p:nvSpPr>
          <p:cNvPr id="14" name="Shape 11"/>
          <p:cNvSpPr/>
          <p:nvPr/>
        </p:nvSpPr>
        <p:spPr>
          <a:xfrm>
            <a:off x="7426285" y="5198031"/>
            <a:ext cx="388739" cy="388739"/>
          </a:xfrm>
          <a:prstGeom prst="roundRect">
            <a:avLst>
              <a:gd name="adj" fmla="val 25722"/>
            </a:avLst>
          </a:prstGeom>
          <a:noFill/>
          <a:ln w="7620">
            <a:solidFill>
              <a:srgbClr val="47337F"/>
            </a:solidFill>
            <a:prstDash val="solid"/>
          </a:ln>
        </p:spPr>
      </p:sp>
      <p:sp>
        <p:nvSpPr>
          <p:cNvPr id="15" name="Text 12"/>
          <p:cNvSpPr/>
          <p:nvPr/>
        </p:nvSpPr>
        <p:spPr>
          <a:xfrm>
            <a:off x="8037195" y="5218748"/>
            <a:ext cx="4555212" cy="694373"/>
          </a:xfrm>
          <a:prstGeom prst="rect">
            <a:avLst/>
          </a:prstGeom>
          <a:noFill/>
          <a:ln/>
        </p:spPr>
        <p:txBody>
          <a:bodyPr wrap="squar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Supports Targeted Recommendations</a:t>
            </a:r>
            <a:endParaRPr lang="en-US" sz="2187" dirty="0"/>
          </a:p>
        </p:txBody>
      </p:sp>
      <p:sp>
        <p:nvSpPr>
          <p:cNvPr id="16" name="Text 13"/>
          <p:cNvSpPr/>
          <p:nvPr/>
        </p:nvSpPr>
        <p:spPr>
          <a:xfrm>
            <a:off x="8037195" y="6046351"/>
            <a:ext cx="4555212"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Effective tagging allows the system to provide personalized suggestions, increasing the value to users.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3495199" y="443746"/>
            <a:ext cx="4020979" cy="502563"/>
          </a:xfrm>
          <a:prstGeom prst="rect">
            <a:avLst/>
          </a:prstGeom>
          <a:noFill/>
          <a:ln/>
        </p:spPr>
        <p:txBody>
          <a:bodyPr wrap="none" rtlCol="0" anchor="t"/>
          <a:lstStyle/>
          <a:p>
            <a:pPr marL="0" indent="0">
              <a:lnSpc>
                <a:spcPts val="3958"/>
              </a:lnSpc>
              <a:buNone/>
            </a:pPr>
            <a:r>
              <a:rPr lang="en-US" sz="3166" b="1" kern="0" spc="-95" dirty="0">
                <a:solidFill>
                  <a:srgbClr val="A680FF"/>
                </a:solidFill>
                <a:latin typeface="p22-mackinac-pro" pitchFamily="34" charset="0"/>
                <a:ea typeface="p22-mackinac-pro" pitchFamily="34" charset="-122"/>
                <a:cs typeface="p22-mackinac-pro" pitchFamily="34" charset="-120"/>
              </a:rPr>
              <a:t>Methodology</a:t>
            </a:r>
            <a:endParaRPr lang="en-US" sz="3166" dirty="0"/>
          </a:p>
        </p:txBody>
      </p:sp>
      <p:pic>
        <p:nvPicPr>
          <p:cNvPr id="5" name="Image 1" descr="preencoded.png"/>
          <p:cNvPicPr>
            <a:picLocks noChangeAspect="1"/>
          </p:cNvPicPr>
          <p:nvPr/>
        </p:nvPicPr>
        <p:blipFill>
          <a:blip r:embed="rId4"/>
          <a:stretch>
            <a:fillRect/>
          </a:stretch>
        </p:blipFill>
        <p:spPr>
          <a:xfrm>
            <a:off x="5026938" y="1267897"/>
            <a:ext cx="1044773" cy="1280160"/>
          </a:xfrm>
          <a:prstGeom prst="rect">
            <a:avLst/>
          </a:prstGeom>
        </p:spPr>
      </p:pic>
      <p:sp>
        <p:nvSpPr>
          <p:cNvPr id="6" name="Text 2"/>
          <p:cNvSpPr/>
          <p:nvPr/>
        </p:nvSpPr>
        <p:spPr>
          <a:xfrm>
            <a:off x="5367218" y="1664970"/>
            <a:ext cx="75605" cy="361950"/>
          </a:xfrm>
          <a:prstGeom prst="rect">
            <a:avLst/>
          </a:prstGeom>
          <a:noFill/>
          <a:ln/>
        </p:spPr>
        <p:txBody>
          <a:bodyPr wrap="none" rtlCol="0" anchor="t"/>
          <a:lstStyle/>
          <a:p>
            <a:pPr marL="0" indent="0" algn="ctr">
              <a:lnSpc>
                <a:spcPts val="2850"/>
              </a:lnSpc>
              <a:buNone/>
            </a:pPr>
            <a:r>
              <a:rPr lang="en-US" sz="1583" b="1" kern="0" spc="-47" dirty="0">
                <a:solidFill>
                  <a:srgbClr val="E0D6DE"/>
                </a:solidFill>
                <a:latin typeface="p22-mackinac-pro" pitchFamily="34" charset="0"/>
                <a:ea typeface="p22-mackinac-pro" pitchFamily="34" charset="-122"/>
                <a:cs typeface="p22-mackinac-pro" pitchFamily="34" charset="-120"/>
              </a:rPr>
              <a:t>1</a:t>
            </a:r>
            <a:endParaRPr lang="en-US" sz="1583" dirty="0"/>
          </a:p>
        </p:txBody>
      </p:sp>
      <p:sp>
        <p:nvSpPr>
          <p:cNvPr id="7" name="Text 3"/>
          <p:cNvSpPr/>
          <p:nvPr/>
        </p:nvSpPr>
        <p:spPr>
          <a:xfrm>
            <a:off x="5943957" y="1428631"/>
            <a:ext cx="2010489" cy="251341"/>
          </a:xfrm>
          <a:prstGeom prst="rect">
            <a:avLst/>
          </a:prstGeom>
          <a:noFill/>
          <a:ln/>
        </p:spPr>
        <p:txBody>
          <a:bodyPr wrap="none" rtlCol="0" anchor="t"/>
          <a:lstStyle/>
          <a:p>
            <a:pPr marL="0" indent="0" algn="l">
              <a:lnSpc>
                <a:spcPts val="1979"/>
              </a:lnSpc>
              <a:buNone/>
            </a:pPr>
            <a:r>
              <a:rPr lang="en-US" sz="1583" b="1" kern="0" spc="-47" dirty="0">
                <a:solidFill>
                  <a:srgbClr val="E0D6DE"/>
                </a:solidFill>
                <a:latin typeface="p22-mackinac-pro" pitchFamily="34" charset="0"/>
                <a:ea typeface="p22-mackinac-pro" pitchFamily="34" charset="-122"/>
                <a:cs typeface="p22-mackinac-pro" pitchFamily="34" charset="-120"/>
              </a:rPr>
              <a:t>Data Collection</a:t>
            </a:r>
            <a:endParaRPr lang="en-US" sz="1583" dirty="0"/>
          </a:p>
        </p:txBody>
      </p:sp>
      <p:sp>
        <p:nvSpPr>
          <p:cNvPr id="8" name="Text 4"/>
          <p:cNvSpPr/>
          <p:nvPr/>
        </p:nvSpPr>
        <p:spPr>
          <a:xfrm>
            <a:off x="5943957" y="1776413"/>
            <a:ext cx="3470434" cy="257294"/>
          </a:xfrm>
          <a:prstGeom prst="rect">
            <a:avLst/>
          </a:prstGeom>
          <a:noFill/>
          <a:ln/>
        </p:spPr>
        <p:txBody>
          <a:bodyPr wrap="none" rtlCol="0" anchor="t"/>
          <a:lstStyle/>
          <a:p>
            <a:pPr marL="0" indent="0" algn="l">
              <a:lnSpc>
                <a:spcPts val="2026"/>
              </a:lnSpc>
              <a:buNone/>
            </a:pPr>
            <a:r>
              <a:rPr lang="en-US" sz="1266" kern="0" spc="-25" dirty="0">
                <a:solidFill>
                  <a:srgbClr val="E0D6DE"/>
                </a:solidFill>
                <a:latin typeface="Inter" pitchFamily="34" charset="0"/>
                <a:ea typeface="Inter" pitchFamily="34" charset="-122"/>
                <a:cs typeface="Inter" pitchFamily="34" charset="-120"/>
              </a:rPr>
              <a:t>Gather diverse set of questions across domains</a:t>
            </a:r>
            <a:endParaRPr lang="en-US" sz="1266" dirty="0"/>
          </a:p>
        </p:txBody>
      </p:sp>
      <p:sp>
        <p:nvSpPr>
          <p:cNvPr id="9" name="Shape 5"/>
          <p:cNvSpPr/>
          <p:nvPr/>
        </p:nvSpPr>
        <p:spPr>
          <a:xfrm>
            <a:off x="5823347" y="2197953"/>
            <a:ext cx="5271611" cy="16073"/>
          </a:xfrm>
          <a:prstGeom prst="roundRect">
            <a:avLst>
              <a:gd name="adj" fmla="val 450312"/>
            </a:avLst>
          </a:prstGeom>
          <a:solidFill>
            <a:srgbClr val="47337F"/>
          </a:solidFill>
          <a:ln/>
        </p:spPr>
      </p:sp>
      <p:pic>
        <p:nvPicPr>
          <p:cNvPr id="10" name="Image 2" descr="preencoded.png"/>
          <p:cNvPicPr>
            <a:picLocks noChangeAspect="1"/>
          </p:cNvPicPr>
          <p:nvPr/>
        </p:nvPicPr>
        <p:blipFill>
          <a:blip r:embed="rId5"/>
          <a:stretch>
            <a:fillRect/>
          </a:stretch>
        </p:blipFill>
        <p:spPr>
          <a:xfrm>
            <a:off x="4648795" y="2234565"/>
            <a:ext cx="2089666" cy="1280160"/>
          </a:xfrm>
          <a:prstGeom prst="rect">
            <a:avLst/>
          </a:prstGeom>
        </p:spPr>
      </p:pic>
      <p:sp>
        <p:nvSpPr>
          <p:cNvPr id="11" name="Text 6"/>
          <p:cNvSpPr/>
          <p:nvPr/>
        </p:nvSpPr>
        <p:spPr>
          <a:xfrm>
            <a:off x="5349597" y="2516862"/>
            <a:ext cx="110966" cy="361950"/>
          </a:xfrm>
          <a:prstGeom prst="rect">
            <a:avLst/>
          </a:prstGeom>
          <a:noFill/>
          <a:ln/>
        </p:spPr>
        <p:txBody>
          <a:bodyPr wrap="none" rtlCol="0" anchor="t"/>
          <a:lstStyle/>
          <a:p>
            <a:pPr marL="0" indent="0" algn="ctr">
              <a:lnSpc>
                <a:spcPts val="2850"/>
              </a:lnSpc>
              <a:buNone/>
            </a:pPr>
            <a:r>
              <a:rPr lang="en-US" sz="1583" b="1" kern="0" spc="-47" dirty="0">
                <a:solidFill>
                  <a:srgbClr val="E0D6DE"/>
                </a:solidFill>
                <a:latin typeface="p22-mackinac-pro" pitchFamily="34" charset="0"/>
                <a:ea typeface="p22-mackinac-pro" pitchFamily="34" charset="-122"/>
                <a:cs typeface="p22-mackinac-pro" pitchFamily="34" charset="-120"/>
              </a:rPr>
              <a:t>2</a:t>
            </a:r>
            <a:endParaRPr lang="en-US" sz="1583" dirty="0"/>
          </a:p>
        </p:txBody>
      </p:sp>
      <p:sp>
        <p:nvSpPr>
          <p:cNvPr id="12" name="Text 7"/>
          <p:cNvSpPr/>
          <p:nvPr/>
        </p:nvSpPr>
        <p:spPr>
          <a:xfrm>
            <a:off x="6322219" y="2395299"/>
            <a:ext cx="2010489" cy="251341"/>
          </a:xfrm>
          <a:prstGeom prst="rect">
            <a:avLst/>
          </a:prstGeom>
          <a:noFill/>
          <a:ln/>
        </p:spPr>
        <p:txBody>
          <a:bodyPr wrap="none" rtlCol="0" anchor="t"/>
          <a:lstStyle/>
          <a:p>
            <a:pPr marL="0" indent="0" algn="l">
              <a:lnSpc>
                <a:spcPts val="1979"/>
              </a:lnSpc>
              <a:buNone/>
            </a:pPr>
            <a:r>
              <a:rPr lang="en-US" sz="1583" b="1" kern="0" spc="-47" dirty="0">
                <a:solidFill>
                  <a:srgbClr val="E0D6DE"/>
                </a:solidFill>
                <a:latin typeface="p22-mackinac-pro" pitchFamily="34" charset="0"/>
                <a:ea typeface="p22-mackinac-pro" pitchFamily="34" charset="-122"/>
                <a:cs typeface="p22-mackinac-pro" pitchFamily="34" charset="-120"/>
              </a:rPr>
              <a:t>Preprocessing</a:t>
            </a:r>
            <a:endParaRPr lang="en-US" sz="1583" dirty="0"/>
          </a:p>
        </p:txBody>
      </p:sp>
      <p:sp>
        <p:nvSpPr>
          <p:cNvPr id="13" name="Text 8"/>
          <p:cNvSpPr/>
          <p:nvPr/>
        </p:nvSpPr>
        <p:spPr>
          <a:xfrm>
            <a:off x="6322219" y="2743081"/>
            <a:ext cx="3254931" cy="257294"/>
          </a:xfrm>
          <a:prstGeom prst="rect">
            <a:avLst/>
          </a:prstGeom>
          <a:noFill/>
          <a:ln/>
        </p:spPr>
        <p:txBody>
          <a:bodyPr wrap="none" rtlCol="0" anchor="t"/>
          <a:lstStyle/>
          <a:p>
            <a:pPr marL="0" indent="0" algn="l">
              <a:lnSpc>
                <a:spcPts val="2026"/>
              </a:lnSpc>
              <a:buNone/>
            </a:pPr>
            <a:r>
              <a:rPr lang="en-US" sz="1266" kern="0" spc="-25" dirty="0">
                <a:solidFill>
                  <a:srgbClr val="E0D6DE"/>
                </a:solidFill>
                <a:latin typeface="Inter" pitchFamily="34" charset="0"/>
                <a:ea typeface="Inter" pitchFamily="34" charset="-122"/>
                <a:cs typeface="Inter" pitchFamily="34" charset="-120"/>
              </a:rPr>
              <a:t>Clean, normalize and annotate question data</a:t>
            </a:r>
            <a:endParaRPr lang="en-US" sz="1266" dirty="0"/>
          </a:p>
        </p:txBody>
      </p:sp>
      <p:sp>
        <p:nvSpPr>
          <p:cNvPr id="14" name="Shape 9"/>
          <p:cNvSpPr/>
          <p:nvPr/>
        </p:nvSpPr>
        <p:spPr>
          <a:xfrm>
            <a:off x="6201608" y="3164622"/>
            <a:ext cx="4893350" cy="16073"/>
          </a:xfrm>
          <a:prstGeom prst="roundRect">
            <a:avLst>
              <a:gd name="adj" fmla="val 450312"/>
            </a:avLst>
          </a:prstGeom>
          <a:solidFill>
            <a:srgbClr val="47337F"/>
          </a:solidFill>
          <a:ln/>
        </p:spPr>
      </p:sp>
      <p:pic>
        <p:nvPicPr>
          <p:cNvPr id="15" name="Image 3" descr="preencoded.png"/>
          <p:cNvPicPr>
            <a:picLocks noChangeAspect="1"/>
          </p:cNvPicPr>
          <p:nvPr/>
        </p:nvPicPr>
        <p:blipFill>
          <a:blip r:embed="rId6"/>
          <a:stretch>
            <a:fillRect/>
          </a:stretch>
        </p:blipFill>
        <p:spPr>
          <a:xfrm>
            <a:off x="4270534" y="3201233"/>
            <a:ext cx="3134558" cy="1280160"/>
          </a:xfrm>
          <a:prstGeom prst="rect">
            <a:avLst/>
          </a:prstGeom>
        </p:spPr>
      </p:pic>
      <p:sp>
        <p:nvSpPr>
          <p:cNvPr id="16" name="Text 10"/>
          <p:cNvSpPr/>
          <p:nvPr/>
        </p:nvSpPr>
        <p:spPr>
          <a:xfrm>
            <a:off x="5347692" y="3483531"/>
            <a:ext cx="114419" cy="361950"/>
          </a:xfrm>
          <a:prstGeom prst="rect">
            <a:avLst/>
          </a:prstGeom>
          <a:noFill/>
          <a:ln/>
        </p:spPr>
        <p:txBody>
          <a:bodyPr wrap="none" rtlCol="0" anchor="t"/>
          <a:lstStyle/>
          <a:p>
            <a:pPr marL="0" indent="0" algn="ctr">
              <a:lnSpc>
                <a:spcPts val="2850"/>
              </a:lnSpc>
              <a:buNone/>
            </a:pPr>
            <a:r>
              <a:rPr lang="en-US" sz="1583" b="1" kern="0" spc="-47" dirty="0">
                <a:solidFill>
                  <a:srgbClr val="E0D6DE"/>
                </a:solidFill>
                <a:latin typeface="p22-mackinac-pro" pitchFamily="34" charset="0"/>
                <a:ea typeface="p22-mackinac-pro" pitchFamily="34" charset="-122"/>
                <a:cs typeface="p22-mackinac-pro" pitchFamily="34" charset="-120"/>
              </a:rPr>
              <a:t>3</a:t>
            </a:r>
            <a:endParaRPr lang="en-US" sz="1583" dirty="0"/>
          </a:p>
        </p:txBody>
      </p:sp>
      <p:sp>
        <p:nvSpPr>
          <p:cNvPr id="17" name="Text 11"/>
          <p:cNvSpPr/>
          <p:nvPr/>
        </p:nvSpPr>
        <p:spPr>
          <a:xfrm>
            <a:off x="6700242" y="3361968"/>
            <a:ext cx="2010489" cy="251341"/>
          </a:xfrm>
          <a:prstGeom prst="rect">
            <a:avLst/>
          </a:prstGeom>
          <a:noFill/>
          <a:ln/>
        </p:spPr>
        <p:txBody>
          <a:bodyPr wrap="none" rtlCol="0" anchor="t"/>
          <a:lstStyle/>
          <a:p>
            <a:pPr marL="0" indent="0" algn="l">
              <a:lnSpc>
                <a:spcPts val="1979"/>
              </a:lnSpc>
              <a:buNone/>
            </a:pPr>
            <a:r>
              <a:rPr lang="en-US" sz="1583" b="1" kern="0" spc="-47" dirty="0">
                <a:solidFill>
                  <a:srgbClr val="E0D6DE"/>
                </a:solidFill>
                <a:latin typeface="p22-mackinac-pro" pitchFamily="34" charset="0"/>
                <a:ea typeface="p22-mackinac-pro" pitchFamily="34" charset="-122"/>
                <a:cs typeface="p22-mackinac-pro" pitchFamily="34" charset="-120"/>
              </a:rPr>
              <a:t>Model Training</a:t>
            </a:r>
            <a:endParaRPr lang="en-US" sz="1583" dirty="0"/>
          </a:p>
        </p:txBody>
      </p:sp>
      <p:sp>
        <p:nvSpPr>
          <p:cNvPr id="18" name="Text 12"/>
          <p:cNvSpPr/>
          <p:nvPr/>
        </p:nvSpPr>
        <p:spPr>
          <a:xfrm>
            <a:off x="6700242" y="3709749"/>
            <a:ext cx="3752017" cy="257294"/>
          </a:xfrm>
          <a:prstGeom prst="rect">
            <a:avLst/>
          </a:prstGeom>
          <a:noFill/>
          <a:ln/>
        </p:spPr>
        <p:txBody>
          <a:bodyPr wrap="none" rtlCol="0" anchor="t"/>
          <a:lstStyle/>
          <a:p>
            <a:pPr marL="0" indent="0" algn="l">
              <a:lnSpc>
                <a:spcPts val="2026"/>
              </a:lnSpc>
              <a:buNone/>
            </a:pPr>
            <a:r>
              <a:rPr lang="en-US" sz="1266" kern="0" spc="-25" dirty="0">
                <a:solidFill>
                  <a:srgbClr val="E0D6DE"/>
                </a:solidFill>
                <a:latin typeface="Inter" pitchFamily="34" charset="0"/>
                <a:ea typeface="Inter" pitchFamily="34" charset="-122"/>
                <a:cs typeface="Inter" pitchFamily="34" charset="-120"/>
              </a:rPr>
              <a:t>Apply machine learning algorithms to learn patterns</a:t>
            </a:r>
            <a:endParaRPr lang="en-US" sz="1266" dirty="0"/>
          </a:p>
        </p:txBody>
      </p:sp>
      <p:sp>
        <p:nvSpPr>
          <p:cNvPr id="19" name="Shape 13"/>
          <p:cNvSpPr/>
          <p:nvPr/>
        </p:nvSpPr>
        <p:spPr>
          <a:xfrm>
            <a:off x="6579632" y="4131290"/>
            <a:ext cx="4515326" cy="16073"/>
          </a:xfrm>
          <a:prstGeom prst="roundRect">
            <a:avLst>
              <a:gd name="adj" fmla="val 450312"/>
            </a:avLst>
          </a:prstGeom>
          <a:solidFill>
            <a:srgbClr val="47337F"/>
          </a:solidFill>
          <a:ln/>
        </p:spPr>
      </p:sp>
      <p:pic>
        <p:nvPicPr>
          <p:cNvPr id="20" name="Image 4" descr="preencoded.png"/>
          <p:cNvPicPr>
            <a:picLocks noChangeAspect="1"/>
          </p:cNvPicPr>
          <p:nvPr/>
        </p:nvPicPr>
        <p:blipFill>
          <a:blip r:embed="rId7"/>
          <a:stretch>
            <a:fillRect/>
          </a:stretch>
        </p:blipFill>
        <p:spPr>
          <a:xfrm>
            <a:off x="3892391" y="4167902"/>
            <a:ext cx="4179451" cy="1280160"/>
          </a:xfrm>
          <a:prstGeom prst="rect">
            <a:avLst/>
          </a:prstGeom>
        </p:spPr>
      </p:pic>
      <p:sp>
        <p:nvSpPr>
          <p:cNvPr id="21" name="Text 14"/>
          <p:cNvSpPr/>
          <p:nvPr/>
        </p:nvSpPr>
        <p:spPr>
          <a:xfrm>
            <a:off x="5344716" y="4450199"/>
            <a:ext cx="120610" cy="361950"/>
          </a:xfrm>
          <a:prstGeom prst="rect">
            <a:avLst/>
          </a:prstGeom>
          <a:noFill/>
          <a:ln/>
        </p:spPr>
        <p:txBody>
          <a:bodyPr wrap="none" rtlCol="0" anchor="t"/>
          <a:lstStyle/>
          <a:p>
            <a:pPr marL="0" indent="0" algn="ctr">
              <a:lnSpc>
                <a:spcPts val="2850"/>
              </a:lnSpc>
              <a:buNone/>
            </a:pPr>
            <a:r>
              <a:rPr lang="en-US" sz="1583" b="1" kern="0" spc="-47" dirty="0">
                <a:solidFill>
                  <a:srgbClr val="E0D6DE"/>
                </a:solidFill>
                <a:latin typeface="p22-mackinac-pro" pitchFamily="34" charset="0"/>
                <a:ea typeface="p22-mackinac-pro" pitchFamily="34" charset="-122"/>
                <a:cs typeface="p22-mackinac-pro" pitchFamily="34" charset="-120"/>
              </a:rPr>
              <a:t>4</a:t>
            </a:r>
            <a:endParaRPr lang="en-US" sz="1583" dirty="0"/>
          </a:p>
        </p:txBody>
      </p:sp>
      <p:sp>
        <p:nvSpPr>
          <p:cNvPr id="22" name="Text 15"/>
          <p:cNvSpPr/>
          <p:nvPr/>
        </p:nvSpPr>
        <p:spPr>
          <a:xfrm>
            <a:off x="7078504" y="4328636"/>
            <a:ext cx="2010489" cy="251341"/>
          </a:xfrm>
          <a:prstGeom prst="rect">
            <a:avLst/>
          </a:prstGeom>
          <a:noFill/>
          <a:ln/>
        </p:spPr>
        <p:txBody>
          <a:bodyPr wrap="none" rtlCol="0" anchor="t"/>
          <a:lstStyle/>
          <a:p>
            <a:pPr marL="0" indent="0" algn="l">
              <a:lnSpc>
                <a:spcPts val="1979"/>
              </a:lnSpc>
              <a:buNone/>
            </a:pPr>
            <a:r>
              <a:rPr lang="en-US" sz="1583" b="1" kern="0" spc="-47" dirty="0">
                <a:solidFill>
                  <a:srgbClr val="E0D6DE"/>
                </a:solidFill>
                <a:latin typeface="p22-mackinac-pro" pitchFamily="34" charset="0"/>
                <a:ea typeface="p22-mackinac-pro" pitchFamily="34" charset="-122"/>
                <a:cs typeface="p22-mackinac-pro" pitchFamily="34" charset="-120"/>
              </a:rPr>
              <a:t>Evaluation</a:t>
            </a:r>
            <a:endParaRPr lang="en-US" sz="1583" dirty="0"/>
          </a:p>
        </p:txBody>
      </p:sp>
      <p:sp>
        <p:nvSpPr>
          <p:cNvPr id="23" name="Text 16"/>
          <p:cNvSpPr/>
          <p:nvPr/>
        </p:nvSpPr>
        <p:spPr>
          <a:xfrm>
            <a:off x="7078504" y="4676418"/>
            <a:ext cx="2974419" cy="257294"/>
          </a:xfrm>
          <a:prstGeom prst="rect">
            <a:avLst/>
          </a:prstGeom>
          <a:noFill/>
          <a:ln/>
        </p:spPr>
        <p:txBody>
          <a:bodyPr wrap="none" rtlCol="0" anchor="t"/>
          <a:lstStyle/>
          <a:p>
            <a:pPr marL="0" indent="0" algn="l">
              <a:lnSpc>
                <a:spcPts val="2026"/>
              </a:lnSpc>
              <a:buNone/>
            </a:pPr>
            <a:r>
              <a:rPr lang="en-US" sz="1266" kern="0" spc="-25" dirty="0">
                <a:solidFill>
                  <a:srgbClr val="E0D6DE"/>
                </a:solidFill>
                <a:latin typeface="Inter" pitchFamily="34" charset="0"/>
                <a:ea typeface="Inter" pitchFamily="34" charset="-122"/>
                <a:cs typeface="Inter" pitchFamily="34" charset="-120"/>
              </a:rPr>
              <a:t>Validate model performance on test data</a:t>
            </a:r>
            <a:endParaRPr lang="en-US" sz="1266" dirty="0"/>
          </a:p>
        </p:txBody>
      </p:sp>
      <p:sp>
        <p:nvSpPr>
          <p:cNvPr id="24" name="Shape 17"/>
          <p:cNvSpPr/>
          <p:nvPr/>
        </p:nvSpPr>
        <p:spPr>
          <a:xfrm>
            <a:off x="6957893" y="5097959"/>
            <a:ext cx="4137065" cy="16073"/>
          </a:xfrm>
          <a:prstGeom prst="roundRect">
            <a:avLst>
              <a:gd name="adj" fmla="val 450312"/>
            </a:avLst>
          </a:prstGeom>
          <a:solidFill>
            <a:srgbClr val="47337F"/>
          </a:solidFill>
          <a:ln/>
        </p:spPr>
      </p:sp>
      <p:pic>
        <p:nvPicPr>
          <p:cNvPr id="25" name="Image 5" descr="preencoded.png"/>
          <p:cNvPicPr>
            <a:picLocks noChangeAspect="1"/>
          </p:cNvPicPr>
          <p:nvPr/>
        </p:nvPicPr>
        <p:blipFill>
          <a:blip r:embed="rId8"/>
          <a:stretch>
            <a:fillRect/>
          </a:stretch>
        </p:blipFill>
        <p:spPr>
          <a:xfrm>
            <a:off x="3514249" y="5134570"/>
            <a:ext cx="5224343" cy="1280160"/>
          </a:xfrm>
          <a:prstGeom prst="rect">
            <a:avLst/>
          </a:prstGeom>
        </p:spPr>
      </p:pic>
      <p:sp>
        <p:nvSpPr>
          <p:cNvPr id="26" name="Text 18"/>
          <p:cNvSpPr/>
          <p:nvPr/>
        </p:nvSpPr>
        <p:spPr>
          <a:xfrm>
            <a:off x="5350669" y="5416867"/>
            <a:ext cx="108823" cy="361950"/>
          </a:xfrm>
          <a:prstGeom prst="rect">
            <a:avLst/>
          </a:prstGeom>
          <a:noFill/>
          <a:ln/>
        </p:spPr>
        <p:txBody>
          <a:bodyPr wrap="none" rtlCol="0" anchor="t"/>
          <a:lstStyle/>
          <a:p>
            <a:pPr marL="0" indent="0" algn="ctr">
              <a:lnSpc>
                <a:spcPts val="2850"/>
              </a:lnSpc>
              <a:buNone/>
            </a:pPr>
            <a:r>
              <a:rPr lang="en-US" sz="1583" b="1" kern="0" spc="-47" dirty="0">
                <a:solidFill>
                  <a:srgbClr val="E0D6DE"/>
                </a:solidFill>
                <a:latin typeface="p22-mackinac-pro" pitchFamily="34" charset="0"/>
                <a:ea typeface="p22-mackinac-pro" pitchFamily="34" charset="-122"/>
                <a:cs typeface="p22-mackinac-pro" pitchFamily="34" charset="-120"/>
              </a:rPr>
              <a:t>5</a:t>
            </a:r>
            <a:endParaRPr lang="en-US" sz="1583" dirty="0"/>
          </a:p>
        </p:txBody>
      </p:sp>
      <p:sp>
        <p:nvSpPr>
          <p:cNvPr id="27" name="Text 19"/>
          <p:cNvSpPr/>
          <p:nvPr/>
        </p:nvSpPr>
        <p:spPr>
          <a:xfrm>
            <a:off x="7456646" y="5295305"/>
            <a:ext cx="2010489" cy="251341"/>
          </a:xfrm>
          <a:prstGeom prst="rect">
            <a:avLst/>
          </a:prstGeom>
          <a:noFill/>
          <a:ln/>
        </p:spPr>
        <p:txBody>
          <a:bodyPr wrap="none" rtlCol="0" anchor="t"/>
          <a:lstStyle/>
          <a:p>
            <a:pPr marL="0" indent="0" algn="l">
              <a:lnSpc>
                <a:spcPts val="1979"/>
              </a:lnSpc>
              <a:buNone/>
            </a:pPr>
            <a:r>
              <a:rPr lang="en-US" sz="1583" b="1" kern="0" spc="-47" dirty="0">
                <a:solidFill>
                  <a:srgbClr val="E0D6DE"/>
                </a:solidFill>
                <a:latin typeface="p22-mackinac-pro" pitchFamily="34" charset="0"/>
                <a:ea typeface="p22-mackinac-pro" pitchFamily="34" charset="-122"/>
                <a:cs typeface="p22-mackinac-pro" pitchFamily="34" charset="-120"/>
              </a:rPr>
              <a:t>Deployment</a:t>
            </a:r>
            <a:endParaRPr lang="en-US" sz="1583" dirty="0"/>
          </a:p>
        </p:txBody>
      </p:sp>
      <p:sp>
        <p:nvSpPr>
          <p:cNvPr id="28" name="Text 20"/>
          <p:cNvSpPr/>
          <p:nvPr/>
        </p:nvSpPr>
        <p:spPr>
          <a:xfrm>
            <a:off x="7456646" y="5643086"/>
            <a:ext cx="3331369" cy="257294"/>
          </a:xfrm>
          <a:prstGeom prst="rect">
            <a:avLst/>
          </a:prstGeom>
          <a:noFill/>
          <a:ln/>
        </p:spPr>
        <p:txBody>
          <a:bodyPr wrap="none" rtlCol="0" anchor="t"/>
          <a:lstStyle/>
          <a:p>
            <a:pPr marL="0" indent="0" algn="l">
              <a:lnSpc>
                <a:spcPts val="2026"/>
              </a:lnSpc>
              <a:buNone/>
            </a:pPr>
            <a:r>
              <a:rPr lang="en-US" sz="1266" kern="0" spc="-25" dirty="0">
                <a:solidFill>
                  <a:srgbClr val="E0D6DE"/>
                </a:solidFill>
                <a:latin typeface="Inter" pitchFamily="34" charset="0"/>
                <a:ea typeface="Inter" pitchFamily="34" charset="-122"/>
                <a:cs typeface="Inter" pitchFamily="34" charset="-120"/>
              </a:rPr>
              <a:t>Integrate with applications and monitor usage</a:t>
            </a:r>
            <a:endParaRPr lang="en-US" sz="1266" dirty="0"/>
          </a:p>
        </p:txBody>
      </p:sp>
      <p:sp>
        <p:nvSpPr>
          <p:cNvPr id="29" name="Text 21"/>
          <p:cNvSpPr/>
          <p:nvPr/>
        </p:nvSpPr>
        <p:spPr>
          <a:xfrm>
            <a:off x="3495199" y="6241971"/>
            <a:ext cx="7639883" cy="1543764"/>
          </a:xfrm>
          <a:prstGeom prst="rect">
            <a:avLst/>
          </a:prstGeom>
          <a:noFill/>
          <a:ln/>
        </p:spPr>
        <p:txBody>
          <a:bodyPr wrap="square" rtlCol="0" anchor="t"/>
          <a:lstStyle/>
          <a:p>
            <a:pPr marL="0" indent="0">
              <a:lnSpc>
                <a:spcPts val="2026"/>
              </a:lnSpc>
              <a:buNone/>
            </a:pPr>
            <a:endParaRPr lang="en-US" sz="1266" kern="0" spc="-25" dirty="0">
              <a:solidFill>
                <a:srgbClr val="E0D6DE"/>
              </a:solidFill>
              <a:latin typeface="Inter" pitchFamily="34" charset="0"/>
              <a:ea typeface="Inter" pitchFamily="34" charset="-122"/>
              <a:cs typeface="Inter" pitchFamily="34" charset="-120"/>
            </a:endParaRPr>
          </a:p>
          <a:p>
            <a:pPr marL="0" indent="0">
              <a:lnSpc>
                <a:spcPts val="2026"/>
              </a:lnSpc>
              <a:buNone/>
            </a:pPr>
            <a:r>
              <a:rPr lang="en-US" sz="1266" kern="0" spc="-25" dirty="0">
                <a:solidFill>
                  <a:srgbClr val="E0D6DE"/>
                </a:solidFill>
                <a:latin typeface="Inter" pitchFamily="34" charset="0"/>
                <a:ea typeface="Inter" pitchFamily="34" charset="-122"/>
                <a:cs typeface="Inter" pitchFamily="34" charset="-120"/>
              </a:rPr>
              <a:t>The methodology behind the Automatic Questions Tagging System involves a multi-stage process. First, we collect a diverse dataset of questions spanning various domains. This data is then preprocessed, cleaned, and annotated to prepare it for machine learning. We apply advanced algorithms to train models that can effectively learn the patterns and relationships in the question data. Finally, the models are evaluated, refined, and deployed to enable real-world applications, with ongoing monitoring and continuous improvement.</a:t>
            </a:r>
            <a:endParaRPr lang="en-US" sz="126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1428155"/>
            <a:ext cx="8976241"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Key Features of the Tagging System</a:t>
            </a:r>
            <a:endParaRPr lang="en-US" sz="4374" dirty="0"/>
          </a:p>
        </p:txBody>
      </p:sp>
      <p:sp>
        <p:nvSpPr>
          <p:cNvPr id="5" name="Shape 2"/>
          <p:cNvSpPr/>
          <p:nvPr/>
        </p:nvSpPr>
        <p:spPr>
          <a:xfrm>
            <a:off x="2037993" y="2566868"/>
            <a:ext cx="5166122" cy="2006203"/>
          </a:xfrm>
          <a:prstGeom prst="roundRect">
            <a:avLst>
              <a:gd name="adj" fmla="val 4984"/>
            </a:avLst>
          </a:prstGeom>
          <a:noFill/>
          <a:ln w="7620">
            <a:solidFill>
              <a:srgbClr val="47337F"/>
            </a:solidFill>
            <a:prstDash val="solid"/>
          </a:ln>
        </p:spPr>
      </p:sp>
      <p:sp>
        <p:nvSpPr>
          <p:cNvPr id="6" name="Text 3"/>
          <p:cNvSpPr/>
          <p:nvPr/>
        </p:nvSpPr>
        <p:spPr>
          <a:xfrm>
            <a:off x="2267783" y="2796659"/>
            <a:ext cx="2777490"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Automated Tagging</a:t>
            </a:r>
            <a:endParaRPr lang="en-US" sz="2187" dirty="0"/>
          </a:p>
        </p:txBody>
      </p:sp>
      <p:sp>
        <p:nvSpPr>
          <p:cNvPr id="7" name="Text 4"/>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The system automatically assigns relevant tags to questions based on their content, structure, and context.</a:t>
            </a:r>
            <a:endParaRPr lang="en-US" sz="1750" dirty="0"/>
          </a:p>
        </p:txBody>
      </p:sp>
      <p:sp>
        <p:nvSpPr>
          <p:cNvPr id="8" name="Shape 5"/>
          <p:cNvSpPr/>
          <p:nvPr/>
        </p:nvSpPr>
        <p:spPr>
          <a:xfrm>
            <a:off x="7426285" y="2566868"/>
            <a:ext cx="5166122" cy="2006203"/>
          </a:xfrm>
          <a:prstGeom prst="roundRect">
            <a:avLst>
              <a:gd name="adj" fmla="val 4984"/>
            </a:avLst>
          </a:prstGeom>
          <a:noFill/>
          <a:ln w="7620">
            <a:solidFill>
              <a:srgbClr val="47337F"/>
            </a:solidFill>
            <a:prstDash val="solid"/>
          </a:ln>
        </p:spPr>
      </p:sp>
      <p:sp>
        <p:nvSpPr>
          <p:cNvPr id="9" name="Text 6"/>
          <p:cNvSpPr/>
          <p:nvPr/>
        </p:nvSpPr>
        <p:spPr>
          <a:xfrm>
            <a:off x="7656076" y="2796659"/>
            <a:ext cx="3280767"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Intelligent Categorization</a:t>
            </a:r>
            <a:endParaRPr lang="en-US" sz="2187" dirty="0"/>
          </a:p>
        </p:txBody>
      </p:sp>
      <p:sp>
        <p:nvSpPr>
          <p:cNvPr id="10" name="Text 7"/>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Questions are intelligently categorized into hierarchical taxonomies for easy browsing and searching.</a:t>
            </a:r>
            <a:endParaRPr lang="en-US" sz="1750" dirty="0"/>
          </a:p>
        </p:txBody>
      </p:sp>
      <p:sp>
        <p:nvSpPr>
          <p:cNvPr id="11" name="Shape 8"/>
          <p:cNvSpPr/>
          <p:nvPr/>
        </p:nvSpPr>
        <p:spPr>
          <a:xfrm>
            <a:off x="2037993" y="4795242"/>
            <a:ext cx="5166122" cy="2006203"/>
          </a:xfrm>
          <a:prstGeom prst="roundRect">
            <a:avLst>
              <a:gd name="adj" fmla="val 4984"/>
            </a:avLst>
          </a:prstGeom>
          <a:noFill/>
          <a:ln w="7620">
            <a:solidFill>
              <a:srgbClr val="47337F"/>
            </a:solidFill>
            <a:prstDash val="solid"/>
          </a:ln>
        </p:spPr>
      </p:sp>
      <p:sp>
        <p:nvSpPr>
          <p:cNvPr id="12" name="Text 9"/>
          <p:cNvSpPr/>
          <p:nvPr/>
        </p:nvSpPr>
        <p:spPr>
          <a:xfrm>
            <a:off x="2267783" y="5025033"/>
            <a:ext cx="3687485"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Natural Language Processing</a:t>
            </a:r>
            <a:endParaRPr lang="en-US" sz="2187" dirty="0"/>
          </a:p>
        </p:txBody>
      </p:sp>
      <p:sp>
        <p:nvSpPr>
          <p:cNvPr id="13" name="Text 10"/>
          <p:cNvSpPr/>
          <p:nvPr/>
        </p:nvSpPr>
        <p:spPr>
          <a:xfrm>
            <a:off x="2267783" y="5505450"/>
            <a:ext cx="4706541"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Advanced NLP algorithms analyze the semantic meaning and intent behind each question.</a:t>
            </a:r>
            <a:endParaRPr lang="en-US" sz="1750" dirty="0"/>
          </a:p>
        </p:txBody>
      </p:sp>
      <p:sp>
        <p:nvSpPr>
          <p:cNvPr id="14" name="Shape 11"/>
          <p:cNvSpPr/>
          <p:nvPr/>
        </p:nvSpPr>
        <p:spPr>
          <a:xfrm>
            <a:off x="7426285" y="4795242"/>
            <a:ext cx="5166122" cy="2006203"/>
          </a:xfrm>
          <a:prstGeom prst="roundRect">
            <a:avLst>
              <a:gd name="adj" fmla="val 4984"/>
            </a:avLst>
          </a:prstGeom>
          <a:noFill/>
          <a:ln w="7620">
            <a:solidFill>
              <a:srgbClr val="47337F"/>
            </a:solidFill>
            <a:prstDash val="solid"/>
          </a:ln>
        </p:spPr>
      </p:sp>
      <p:sp>
        <p:nvSpPr>
          <p:cNvPr id="15" name="Text 12"/>
          <p:cNvSpPr/>
          <p:nvPr/>
        </p:nvSpPr>
        <p:spPr>
          <a:xfrm>
            <a:off x="7656076" y="5025033"/>
            <a:ext cx="3285768" cy="347186"/>
          </a:xfrm>
          <a:prstGeom prst="rect">
            <a:avLst/>
          </a:prstGeom>
          <a:noFill/>
          <a:ln/>
        </p:spPr>
        <p:txBody>
          <a:bodyPr wrap="none" rtlCol="0" anchor="t"/>
          <a:lstStyle/>
          <a:p>
            <a:pPr marL="0" indent="0">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Self-Learning Capabilities</a:t>
            </a:r>
            <a:endParaRPr lang="en-US" sz="2187" dirty="0"/>
          </a:p>
        </p:txBody>
      </p:sp>
      <p:sp>
        <p:nvSpPr>
          <p:cNvPr id="16" name="Text 13"/>
          <p:cNvSpPr/>
          <p:nvPr/>
        </p:nvSpPr>
        <p:spPr>
          <a:xfrm>
            <a:off x="7656076" y="5505450"/>
            <a:ext cx="4706541"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The system continuously learns from user interactions to improve its tagging accuracy over time.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Underlying Machine Learning Algorithms</a:t>
            </a:r>
            <a:endParaRPr lang="en-US" sz="4374" dirty="0"/>
          </a:p>
        </p:txBody>
      </p:sp>
      <p:sp>
        <p:nvSpPr>
          <p:cNvPr id="6" name="Text 2"/>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The automatic questions tagging system utilizes advanced machine learning algorithms to analyze the semantic content and context of questions. This includes natural language processing, topic modeling, and classification models trained on large datasets of tagged questions.</a:t>
            </a:r>
            <a:endParaRPr lang="en-US" sz="1750" dirty="0"/>
          </a:p>
        </p:txBody>
      </p:sp>
      <p:sp>
        <p:nvSpPr>
          <p:cNvPr id="7" name="Text 3"/>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The system leverages a combination of supervised and unsupervised learning techniques to continuously improve the accuracy and robustness of the tagging process.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25473"/>
            <a:ext cx="8220789"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Training Data and Preprocessing</a:t>
            </a:r>
            <a:endParaRPr lang="en-US" sz="4374" dirty="0"/>
          </a:p>
        </p:txBody>
      </p:sp>
      <p:sp>
        <p:nvSpPr>
          <p:cNvPr id="6" name="Shape 2"/>
          <p:cNvSpPr/>
          <p:nvPr/>
        </p:nvSpPr>
        <p:spPr>
          <a:xfrm>
            <a:off x="1144310" y="1953101"/>
            <a:ext cx="44410" cy="5351026"/>
          </a:xfrm>
          <a:prstGeom prst="roundRect">
            <a:avLst>
              <a:gd name="adj" fmla="val 225151"/>
            </a:avLst>
          </a:prstGeom>
          <a:solidFill>
            <a:srgbClr val="47337F"/>
          </a:solidFill>
          <a:ln/>
        </p:spPr>
      </p:sp>
      <p:sp>
        <p:nvSpPr>
          <p:cNvPr id="7" name="Shape 3"/>
          <p:cNvSpPr/>
          <p:nvPr/>
        </p:nvSpPr>
        <p:spPr>
          <a:xfrm>
            <a:off x="1416427" y="2354401"/>
            <a:ext cx="777597" cy="44410"/>
          </a:xfrm>
          <a:prstGeom prst="roundRect">
            <a:avLst>
              <a:gd name="adj" fmla="val 225151"/>
            </a:avLst>
          </a:prstGeom>
          <a:solidFill>
            <a:srgbClr val="47337F"/>
          </a:solidFill>
          <a:ln/>
        </p:spPr>
      </p:sp>
      <p:sp>
        <p:nvSpPr>
          <p:cNvPr id="8" name="Shape 4"/>
          <p:cNvSpPr/>
          <p:nvPr/>
        </p:nvSpPr>
        <p:spPr>
          <a:xfrm>
            <a:off x="916484" y="2126694"/>
            <a:ext cx="499943" cy="499943"/>
          </a:xfrm>
          <a:prstGeom prst="roundRect">
            <a:avLst>
              <a:gd name="adj" fmla="val 20000"/>
            </a:avLst>
          </a:prstGeom>
          <a:noFill/>
          <a:ln w="7620">
            <a:solidFill>
              <a:srgbClr val="47337F"/>
            </a:solidFill>
            <a:prstDash val="solid"/>
          </a:ln>
        </p:spPr>
      </p:sp>
      <p:sp>
        <p:nvSpPr>
          <p:cNvPr id="9" name="Text 5"/>
          <p:cNvSpPr/>
          <p:nvPr/>
        </p:nvSpPr>
        <p:spPr>
          <a:xfrm>
            <a:off x="1103769" y="2168366"/>
            <a:ext cx="125373"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Data Collection</a:t>
            </a:r>
            <a:endParaRPr lang="en-US" sz="2187" dirty="0"/>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Gather a diverse dataset of real-world questions from various sources, including online forums, customer support logs, and educational materials.</a:t>
            </a:r>
            <a:endParaRPr lang="en-US" sz="1750" dirty="0"/>
          </a:p>
        </p:txBody>
      </p:sp>
      <p:sp>
        <p:nvSpPr>
          <p:cNvPr id="12" name="Shape 8"/>
          <p:cNvSpPr/>
          <p:nvPr/>
        </p:nvSpPr>
        <p:spPr>
          <a:xfrm>
            <a:off x="1416427" y="4212134"/>
            <a:ext cx="777597" cy="44410"/>
          </a:xfrm>
          <a:prstGeom prst="roundRect">
            <a:avLst>
              <a:gd name="adj" fmla="val 225151"/>
            </a:avLst>
          </a:prstGeom>
          <a:solidFill>
            <a:srgbClr val="47337F"/>
          </a:solidFill>
          <a:ln/>
        </p:spPr>
      </p:sp>
      <p:sp>
        <p:nvSpPr>
          <p:cNvPr id="13" name="Shape 9"/>
          <p:cNvSpPr/>
          <p:nvPr/>
        </p:nvSpPr>
        <p:spPr>
          <a:xfrm>
            <a:off x="916484" y="3984427"/>
            <a:ext cx="499943" cy="499943"/>
          </a:xfrm>
          <a:prstGeom prst="roundRect">
            <a:avLst>
              <a:gd name="adj" fmla="val 20000"/>
            </a:avLst>
          </a:prstGeom>
          <a:noFill/>
          <a:ln w="7620">
            <a:solidFill>
              <a:srgbClr val="47337F"/>
            </a:solidFill>
            <a:prstDash val="solid"/>
          </a:ln>
        </p:spPr>
      </p:sp>
      <p:sp>
        <p:nvSpPr>
          <p:cNvPr id="14" name="Text 10"/>
          <p:cNvSpPr/>
          <p:nvPr/>
        </p:nvSpPr>
        <p:spPr>
          <a:xfrm>
            <a:off x="1074360" y="4026098"/>
            <a:ext cx="184071"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Data Cleaning</a:t>
            </a:r>
            <a:endParaRPr lang="en-US" sz="2187" dirty="0"/>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Preprocess the data by removing irrelevant information, correcting spelling and grammar errors, and normalizing the question formats.</a:t>
            </a:r>
            <a:endParaRPr lang="en-US" sz="1750" dirty="0"/>
          </a:p>
        </p:txBody>
      </p:sp>
      <p:sp>
        <p:nvSpPr>
          <p:cNvPr id="17" name="Shape 13"/>
          <p:cNvSpPr/>
          <p:nvPr/>
        </p:nvSpPr>
        <p:spPr>
          <a:xfrm>
            <a:off x="1416427" y="6069866"/>
            <a:ext cx="777597" cy="44410"/>
          </a:xfrm>
          <a:prstGeom prst="roundRect">
            <a:avLst>
              <a:gd name="adj" fmla="val 225151"/>
            </a:avLst>
          </a:prstGeom>
          <a:solidFill>
            <a:srgbClr val="47337F"/>
          </a:solidFill>
          <a:ln/>
        </p:spPr>
      </p:sp>
      <p:sp>
        <p:nvSpPr>
          <p:cNvPr id="18" name="Shape 14"/>
          <p:cNvSpPr/>
          <p:nvPr/>
        </p:nvSpPr>
        <p:spPr>
          <a:xfrm>
            <a:off x="916484" y="5842159"/>
            <a:ext cx="499943" cy="499943"/>
          </a:xfrm>
          <a:prstGeom prst="roundRect">
            <a:avLst>
              <a:gd name="adj" fmla="val 20000"/>
            </a:avLst>
          </a:prstGeom>
          <a:noFill/>
          <a:ln w="7620">
            <a:solidFill>
              <a:srgbClr val="47337F"/>
            </a:solidFill>
            <a:prstDash val="solid"/>
          </a:ln>
        </p:spPr>
      </p:sp>
      <p:sp>
        <p:nvSpPr>
          <p:cNvPr id="19" name="Text 15"/>
          <p:cNvSpPr/>
          <p:nvPr/>
        </p:nvSpPr>
        <p:spPr>
          <a:xfrm>
            <a:off x="1071622" y="5883831"/>
            <a:ext cx="189667" cy="416481"/>
          </a:xfrm>
          <a:prstGeom prst="rect">
            <a:avLst/>
          </a:prstGeom>
          <a:noFill/>
          <a:ln/>
        </p:spPr>
        <p:txBody>
          <a:bodyPr wrap="none" rtlCol="0" anchor="t"/>
          <a:lstStyle/>
          <a:p>
            <a:pPr marL="0" indent="0" algn="ctr">
              <a:lnSpc>
                <a:spcPts val="3281"/>
              </a:lnSpc>
              <a:buNone/>
            </a:pPr>
            <a:r>
              <a:rPr lang="en-US" sz="2624" b="1" kern="0" spc="-79" dirty="0">
                <a:solidFill>
                  <a:srgbClr val="E0D6DE"/>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b="1" kern="0" spc="-66" dirty="0">
                <a:solidFill>
                  <a:srgbClr val="E0D6DE"/>
                </a:solidFill>
                <a:latin typeface="p22-mackinac-pro" pitchFamily="34" charset="0"/>
                <a:ea typeface="p22-mackinac-pro" pitchFamily="34" charset="-122"/>
                <a:cs typeface="p22-mackinac-pro" pitchFamily="34" charset="-120"/>
              </a:rPr>
              <a:t>Feature Extraction</a:t>
            </a:r>
            <a:endParaRPr lang="en-US" sz="2187" dirty="0"/>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Inter" pitchFamily="34" charset="0"/>
                <a:ea typeface="Inter" pitchFamily="34" charset="-122"/>
                <a:cs typeface="Inter" pitchFamily="34" charset="-120"/>
              </a:rPr>
              <a:t>Analyze the questions to extract relevant features, such as keywords, syntax, and semantic relationships, to enable effective tagging.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847963"/>
            <a:ext cx="7288887"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Deployment and Integration</a:t>
            </a:r>
            <a:endParaRPr lang="en-US" sz="4374" dirty="0"/>
          </a:p>
        </p:txBody>
      </p:sp>
      <p:sp>
        <p:nvSpPr>
          <p:cNvPr id="5" name="Text 2"/>
          <p:cNvSpPr/>
          <p:nvPr/>
        </p:nvSpPr>
        <p:spPr>
          <a:xfrm>
            <a:off x="2037993" y="2075498"/>
            <a:ext cx="5006221"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The Automatic Questions Tagging System is designed for seamless deployment and tight integration with existing platforms. Leveraging containerization and cloud-native architectures, the system can be easily scaled and deployed in a variety of environments.</a:t>
            </a:r>
            <a:endParaRPr lang="en-US" sz="1750" dirty="0"/>
          </a:p>
        </p:txBody>
      </p:sp>
      <p:sp>
        <p:nvSpPr>
          <p:cNvPr id="6" name="Text 3"/>
          <p:cNvSpPr/>
          <p:nvPr/>
        </p:nvSpPr>
        <p:spPr>
          <a:xfrm>
            <a:off x="2037993" y="4407813"/>
            <a:ext cx="5006221"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Integration with popular Q&amp;A platforms, knowledge bases, and chatbots enables the tagging system to provide real-time, contextual question classification and routing, enhancing overall user experience.</a:t>
            </a:r>
            <a:endParaRPr lang="en-US" sz="1750" dirty="0"/>
          </a:p>
        </p:txBody>
      </p:sp>
      <p:pic>
        <p:nvPicPr>
          <p:cNvPr id="7" name="Image 1" descr="preencoded.png"/>
          <p:cNvPicPr>
            <a:picLocks noChangeAspect="1"/>
          </p:cNvPicPr>
          <p:nvPr/>
        </p:nvPicPr>
        <p:blipFill>
          <a:blip r:embed="rId4"/>
          <a:stretch>
            <a:fillRect/>
          </a:stretch>
        </p:blipFill>
        <p:spPr>
          <a:xfrm>
            <a:off x="7593806" y="2125504"/>
            <a:ext cx="5006221" cy="50062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30672"/>
          </a:xfrm>
          <a:prstGeom prst="rect">
            <a:avLst/>
          </a:prstGeom>
        </p:spPr>
      </p:pic>
      <p:sp>
        <p:nvSpPr>
          <p:cNvPr id="5" name="Text 1"/>
          <p:cNvSpPr/>
          <p:nvPr/>
        </p:nvSpPr>
        <p:spPr>
          <a:xfrm>
            <a:off x="807720" y="592336"/>
            <a:ext cx="9357360" cy="1346121"/>
          </a:xfrm>
          <a:prstGeom prst="rect">
            <a:avLst/>
          </a:prstGeom>
          <a:noFill/>
          <a:ln/>
        </p:spPr>
        <p:txBody>
          <a:bodyPr wrap="square" rtlCol="0" anchor="t"/>
          <a:lstStyle/>
          <a:p>
            <a:pPr marL="0" indent="0">
              <a:lnSpc>
                <a:spcPts val="5301"/>
              </a:lnSpc>
              <a:buNone/>
            </a:pPr>
            <a:r>
              <a:rPr lang="en-US" sz="4241" b="1" kern="0" spc="-127" dirty="0">
                <a:solidFill>
                  <a:srgbClr val="A680FF"/>
                </a:solidFill>
                <a:latin typeface="p22-mackinac-pro" pitchFamily="34" charset="0"/>
                <a:ea typeface="p22-mackinac-pro" pitchFamily="34" charset="-122"/>
                <a:cs typeface="p22-mackinac-pro" pitchFamily="34" charset="-120"/>
              </a:rPr>
              <a:t>Monitoring and Continuous Improvement</a:t>
            </a:r>
            <a:endParaRPr lang="en-US" sz="4241" dirty="0"/>
          </a:p>
        </p:txBody>
      </p:sp>
      <p:pic>
        <p:nvPicPr>
          <p:cNvPr id="6" name="Image 2" descr="preencoded.png"/>
          <p:cNvPicPr>
            <a:picLocks noChangeAspect="1"/>
          </p:cNvPicPr>
          <p:nvPr/>
        </p:nvPicPr>
        <p:blipFill>
          <a:blip r:embed="rId5"/>
          <a:stretch>
            <a:fillRect/>
          </a:stretch>
        </p:blipFill>
        <p:spPr>
          <a:xfrm>
            <a:off x="807720" y="2261473"/>
            <a:ext cx="1077039" cy="1723311"/>
          </a:xfrm>
          <a:prstGeom prst="rect">
            <a:avLst/>
          </a:prstGeom>
        </p:spPr>
      </p:pic>
      <p:sp>
        <p:nvSpPr>
          <p:cNvPr id="7" name="Text 2"/>
          <p:cNvSpPr/>
          <p:nvPr/>
        </p:nvSpPr>
        <p:spPr>
          <a:xfrm>
            <a:off x="2207776" y="2476857"/>
            <a:ext cx="2928342" cy="336590"/>
          </a:xfrm>
          <a:prstGeom prst="rect">
            <a:avLst/>
          </a:prstGeom>
          <a:noFill/>
          <a:ln/>
        </p:spPr>
        <p:txBody>
          <a:bodyPr wrap="none" rtlCol="0" anchor="t"/>
          <a:lstStyle/>
          <a:p>
            <a:pPr marL="0" indent="0" algn="l">
              <a:lnSpc>
                <a:spcPts val="2650"/>
              </a:lnSpc>
              <a:buNone/>
            </a:pPr>
            <a:r>
              <a:rPr lang="en-US" sz="2120" b="1" kern="0" spc="-64" dirty="0">
                <a:solidFill>
                  <a:srgbClr val="E0D6DE"/>
                </a:solidFill>
                <a:latin typeface="p22-mackinac-pro" pitchFamily="34" charset="0"/>
                <a:ea typeface="p22-mackinac-pro" pitchFamily="34" charset="-122"/>
                <a:cs typeface="p22-mackinac-pro" pitchFamily="34" charset="-120"/>
              </a:rPr>
              <a:t>Continuous Monitoring</a:t>
            </a:r>
            <a:endParaRPr lang="en-US" sz="2120" dirty="0"/>
          </a:p>
        </p:txBody>
      </p:sp>
      <p:sp>
        <p:nvSpPr>
          <p:cNvPr id="8" name="Text 3"/>
          <p:cNvSpPr/>
          <p:nvPr/>
        </p:nvSpPr>
        <p:spPr>
          <a:xfrm>
            <a:off x="2207776" y="2942630"/>
            <a:ext cx="7957304" cy="689134"/>
          </a:xfrm>
          <a:prstGeom prst="rect">
            <a:avLst/>
          </a:prstGeom>
          <a:noFill/>
          <a:ln/>
        </p:spPr>
        <p:txBody>
          <a:bodyPr wrap="square" rtlCol="0" anchor="t"/>
          <a:lstStyle/>
          <a:p>
            <a:pPr marL="0" indent="0" algn="l">
              <a:lnSpc>
                <a:spcPts val="2714"/>
              </a:lnSpc>
              <a:buNone/>
            </a:pPr>
            <a:r>
              <a:rPr lang="en-US" sz="1696" kern="0" spc="-34" dirty="0">
                <a:solidFill>
                  <a:srgbClr val="E0D6DE"/>
                </a:solidFill>
                <a:latin typeface="Inter" pitchFamily="34" charset="0"/>
                <a:ea typeface="Inter" pitchFamily="34" charset="-122"/>
                <a:cs typeface="Inter" pitchFamily="34" charset="-120"/>
              </a:rPr>
              <a:t>Regularly analyze system performance metrics to identify areas for improvement and ensure the tagging system is functioning optimally.</a:t>
            </a:r>
            <a:endParaRPr lang="en-US" sz="1696" dirty="0"/>
          </a:p>
        </p:txBody>
      </p:sp>
      <p:pic>
        <p:nvPicPr>
          <p:cNvPr id="9" name="Image 3" descr="preencoded.png"/>
          <p:cNvPicPr>
            <a:picLocks noChangeAspect="1"/>
          </p:cNvPicPr>
          <p:nvPr/>
        </p:nvPicPr>
        <p:blipFill>
          <a:blip r:embed="rId6"/>
          <a:stretch>
            <a:fillRect/>
          </a:stretch>
        </p:blipFill>
        <p:spPr>
          <a:xfrm>
            <a:off x="807720" y="3984784"/>
            <a:ext cx="1077039" cy="1723311"/>
          </a:xfrm>
          <a:prstGeom prst="rect">
            <a:avLst/>
          </a:prstGeom>
        </p:spPr>
      </p:pic>
      <p:sp>
        <p:nvSpPr>
          <p:cNvPr id="10" name="Text 4"/>
          <p:cNvSpPr/>
          <p:nvPr/>
        </p:nvSpPr>
        <p:spPr>
          <a:xfrm>
            <a:off x="2207776" y="4200168"/>
            <a:ext cx="2692718" cy="336590"/>
          </a:xfrm>
          <a:prstGeom prst="rect">
            <a:avLst/>
          </a:prstGeom>
          <a:noFill/>
          <a:ln/>
        </p:spPr>
        <p:txBody>
          <a:bodyPr wrap="none" rtlCol="0" anchor="t"/>
          <a:lstStyle/>
          <a:p>
            <a:pPr marL="0" indent="0" algn="l">
              <a:lnSpc>
                <a:spcPts val="2650"/>
              </a:lnSpc>
              <a:buNone/>
            </a:pPr>
            <a:r>
              <a:rPr lang="en-US" sz="2120" b="1" kern="0" spc="-64" dirty="0">
                <a:solidFill>
                  <a:srgbClr val="E0D6DE"/>
                </a:solidFill>
                <a:latin typeface="p22-mackinac-pro" pitchFamily="34" charset="0"/>
                <a:ea typeface="p22-mackinac-pro" pitchFamily="34" charset="-122"/>
                <a:cs typeface="p22-mackinac-pro" pitchFamily="34" charset="-120"/>
              </a:rPr>
              <a:t>User Feedback</a:t>
            </a:r>
            <a:endParaRPr lang="en-US" sz="2120" dirty="0"/>
          </a:p>
        </p:txBody>
      </p:sp>
      <p:sp>
        <p:nvSpPr>
          <p:cNvPr id="11" name="Text 5"/>
          <p:cNvSpPr/>
          <p:nvPr/>
        </p:nvSpPr>
        <p:spPr>
          <a:xfrm>
            <a:off x="2207776" y="4665940"/>
            <a:ext cx="7957304" cy="689134"/>
          </a:xfrm>
          <a:prstGeom prst="rect">
            <a:avLst/>
          </a:prstGeom>
          <a:noFill/>
          <a:ln/>
        </p:spPr>
        <p:txBody>
          <a:bodyPr wrap="square" rtlCol="0" anchor="t"/>
          <a:lstStyle/>
          <a:p>
            <a:pPr marL="0" indent="0" algn="l">
              <a:lnSpc>
                <a:spcPts val="2714"/>
              </a:lnSpc>
              <a:buNone/>
            </a:pPr>
            <a:r>
              <a:rPr lang="en-US" sz="1696" kern="0" spc="-34" dirty="0">
                <a:solidFill>
                  <a:srgbClr val="E0D6DE"/>
                </a:solidFill>
                <a:latin typeface="Inter" pitchFamily="34" charset="0"/>
                <a:ea typeface="Inter" pitchFamily="34" charset="-122"/>
                <a:cs typeface="Inter" pitchFamily="34" charset="-120"/>
              </a:rPr>
              <a:t>Actively gather feedback from users to understand their needs and pain points, informing future enhancements to the tagging system.</a:t>
            </a:r>
            <a:endParaRPr lang="en-US" sz="1696" dirty="0"/>
          </a:p>
        </p:txBody>
      </p:sp>
      <p:pic>
        <p:nvPicPr>
          <p:cNvPr id="12" name="Image 4" descr="preencoded.png"/>
          <p:cNvPicPr>
            <a:picLocks noChangeAspect="1"/>
          </p:cNvPicPr>
          <p:nvPr/>
        </p:nvPicPr>
        <p:blipFill>
          <a:blip r:embed="rId7"/>
          <a:stretch>
            <a:fillRect/>
          </a:stretch>
        </p:blipFill>
        <p:spPr>
          <a:xfrm>
            <a:off x="807720" y="5708094"/>
            <a:ext cx="1077039" cy="1930241"/>
          </a:xfrm>
          <a:prstGeom prst="rect">
            <a:avLst/>
          </a:prstGeom>
        </p:spPr>
      </p:pic>
      <p:sp>
        <p:nvSpPr>
          <p:cNvPr id="13" name="Text 6"/>
          <p:cNvSpPr/>
          <p:nvPr/>
        </p:nvSpPr>
        <p:spPr>
          <a:xfrm>
            <a:off x="2207776" y="5923478"/>
            <a:ext cx="2692718" cy="336590"/>
          </a:xfrm>
          <a:prstGeom prst="rect">
            <a:avLst/>
          </a:prstGeom>
          <a:noFill/>
          <a:ln/>
        </p:spPr>
        <p:txBody>
          <a:bodyPr wrap="none" rtlCol="0" anchor="t"/>
          <a:lstStyle/>
          <a:p>
            <a:pPr marL="0" indent="0" algn="l">
              <a:lnSpc>
                <a:spcPts val="2650"/>
              </a:lnSpc>
              <a:buNone/>
            </a:pPr>
            <a:r>
              <a:rPr lang="en-US" sz="2120" b="1" kern="0" spc="-64" dirty="0">
                <a:solidFill>
                  <a:srgbClr val="E0D6DE"/>
                </a:solidFill>
                <a:latin typeface="p22-mackinac-pro" pitchFamily="34" charset="0"/>
                <a:ea typeface="p22-mackinac-pro" pitchFamily="34" charset="-122"/>
                <a:cs typeface="p22-mackinac-pro" pitchFamily="34" charset="-120"/>
              </a:rPr>
              <a:t>Iterative Refinement</a:t>
            </a:r>
            <a:endParaRPr lang="en-US" sz="2120" dirty="0"/>
          </a:p>
        </p:txBody>
      </p:sp>
      <p:sp>
        <p:nvSpPr>
          <p:cNvPr id="14" name="Text 7"/>
          <p:cNvSpPr/>
          <p:nvPr/>
        </p:nvSpPr>
        <p:spPr>
          <a:xfrm>
            <a:off x="2207776" y="6389251"/>
            <a:ext cx="7957304" cy="1033701"/>
          </a:xfrm>
          <a:prstGeom prst="rect">
            <a:avLst/>
          </a:prstGeom>
          <a:noFill/>
          <a:ln/>
        </p:spPr>
        <p:txBody>
          <a:bodyPr wrap="square" rtlCol="0" anchor="t"/>
          <a:lstStyle/>
          <a:p>
            <a:pPr marL="0" indent="0" algn="l">
              <a:lnSpc>
                <a:spcPts val="2714"/>
              </a:lnSpc>
              <a:buNone/>
            </a:pPr>
            <a:r>
              <a:rPr lang="en-US" sz="1696" kern="0" spc="-34" dirty="0">
                <a:solidFill>
                  <a:srgbClr val="E0D6DE"/>
                </a:solidFill>
                <a:latin typeface="Inter" pitchFamily="34" charset="0"/>
                <a:ea typeface="Inter" pitchFamily="34" charset="-122"/>
                <a:cs typeface="Inter" pitchFamily="34" charset="-120"/>
              </a:rPr>
              <a:t>Continuously refine the machine learning models and tagging algorithms based on performance data and user insights, driving incremental improvements over time.</a:t>
            </a:r>
            <a:endParaRPr lang="en-US" sz="169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037993" y="1998821"/>
            <a:ext cx="9808845"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Conclusion and Future Considerations</a:t>
            </a:r>
            <a:endParaRPr lang="en-US" sz="4374" dirty="0"/>
          </a:p>
        </p:txBody>
      </p:sp>
      <p:sp>
        <p:nvSpPr>
          <p:cNvPr id="5" name="Text 2"/>
          <p:cNvSpPr/>
          <p:nvPr/>
        </p:nvSpPr>
        <p:spPr>
          <a:xfrm>
            <a:off x="2037993" y="3137535"/>
            <a:ext cx="10554414"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In conclusion, the Automatic Questions Tagging System has demonstrated its effectiveness in streamlining the process of categorizing and organizing questions. By leveraging advanced machine learning algorithms, this system has the potential to transform how organizations manage and respond to incoming inquiries.</a:t>
            </a:r>
            <a:endParaRPr lang="en-US" sz="1750" dirty="0"/>
          </a:p>
        </p:txBody>
      </p:sp>
      <p:sp>
        <p:nvSpPr>
          <p:cNvPr id="6" name="Text 3"/>
          <p:cNvSpPr/>
          <p:nvPr/>
        </p:nvSpPr>
        <p:spPr>
          <a:xfrm>
            <a:off x="2037993" y="4809053"/>
            <a:ext cx="10554414"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Inter" pitchFamily="34" charset="0"/>
                <a:ea typeface="Inter" pitchFamily="34" charset="-122"/>
                <a:cs typeface="Inter" pitchFamily="34" charset="-120"/>
              </a:rPr>
              <a:t>Looking ahead, the future of this system lies in its continued refinement and expansion. Incorporating user feedback and monitoring system performance will be crucial to ensuring the tagging remains accurate and relevant. Integrating the system with other knowledge management tools could further enhance its capabilities and deliver even greater value to end-users.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794</Words>
  <Application>Microsoft Office PowerPoint</Application>
  <PresentationFormat>Custom</PresentationFormat>
  <Paragraphs>103</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bijjam mahesh</cp:lastModifiedBy>
  <cp:revision>5</cp:revision>
  <dcterms:created xsi:type="dcterms:W3CDTF">2024-04-12T08:57:48Z</dcterms:created>
  <dcterms:modified xsi:type="dcterms:W3CDTF">2024-04-13T01:53:33Z</dcterms:modified>
</cp:coreProperties>
</file>